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60" r:id="rId3"/>
    <p:sldId id="282" r:id="rId4"/>
    <p:sldId id="291" r:id="rId5"/>
    <p:sldId id="283" r:id="rId6"/>
    <p:sldId id="262" r:id="rId7"/>
    <p:sldId id="284" r:id="rId8"/>
    <p:sldId id="285" r:id="rId9"/>
    <p:sldId id="286" r:id="rId10"/>
    <p:sldId id="292" r:id="rId11"/>
    <p:sldId id="287" r:id="rId12"/>
    <p:sldId id="293" r:id="rId13"/>
    <p:sldId id="294" r:id="rId14"/>
    <p:sldId id="295" r:id="rId15"/>
    <p:sldId id="288" r:id="rId16"/>
    <p:sldId id="270" r:id="rId17"/>
    <p:sldId id="289" r:id="rId18"/>
    <p:sldId id="274" r:id="rId19"/>
    <p:sldId id="275" r:id="rId20"/>
    <p:sldId id="276" r:id="rId21"/>
    <p:sldId id="296" r:id="rId22"/>
    <p:sldId id="290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81418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6527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20716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95090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002256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59106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81330-BC42-4050-A658-BD60339419BD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96513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14646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E4B74-F22C-4EF8-912C-E851ECBBC019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428808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E4B74-F22C-4EF8-912C-E851ECBBC019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76567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61764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E4B74-F22C-4EF8-912C-E851ECBBC019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204815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DA38FE-5C23-4078-83F8-E07613DAACA3}" type="slidenum">
              <a:rPr lang="hu-HU" smtClean="0"/>
              <a:pPr>
                <a:defRPr/>
              </a:pPr>
              <a:t>21</a:t>
            </a:fld>
            <a:endParaRPr lang="hu-H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2625"/>
            <a:ext cx="4573588" cy="34321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8638"/>
            <a:ext cx="5489575" cy="4119562"/>
          </a:xfrm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95338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851462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00506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68113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28905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96840-FC07-4B32-A86C-74E7C1BE4F49}" type="slidenum">
              <a:rPr lang="hu-HU" smtClean="0"/>
              <a:pPr>
                <a:defRPr/>
              </a:pPr>
              <a:t>6</a:t>
            </a:fld>
            <a:endParaRPr lang="hu-H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9175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92168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32726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B05A-346F-4824-A34B-162B1029CBB5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24216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1435100" y="274638"/>
            <a:ext cx="7499350" cy="59737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682A-4404-4716-A6DD-5AF6E4420933}" type="datetimeFigureOut">
              <a:rPr lang="hu-HU"/>
              <a:pPr>
                <a:defRPr/>
              </a:pPr>
              <a:t>2015.07.14.</a:t>
            </a:fld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D2B4-4227-461C-9328-764BF9A268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379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2015.07.14.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16824" cy="4536504"/>
          </a:xfrm>
        </p:spPr>
        <p:txBody>
          <a:bodyPr/>
          <a:lstStyle/>
          <a:p>
            <a:r>
              <a:rPr lang="hu-HU" sz="2400" dirty="0"/>
              <a:t>A felszín alatti víz hasznosítása az Alföldön és a vízkivételek hatása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000" dirty="0"/>
              <a:t>Az Országos Vízügyi </a:t>
            </a:r>
            <a:r>
              <a:rPr lang="hu-HU" sz="2000" dirty="0" smtClean="0"/>
              <a:t>főigazgatóság </a:t>
            </a:r>
            <a:r>
              <a:rPr lang="hu-HU" sz="2000" dirty="0"/>
              <a:t>ÉS </a:t>
            </a:r>
            <a:r>
              <a:rPr lang="hu-HU" sz="2000" dirty="0" smtClean="0"/>
              <a:t>AZ </a:t>
            </a:r>
            <a:r>
              <a:rPr lang="hu-HU" sz="2000" dirty="0"/>
              <a:t>Alsó- Tisza-Vidéki Vízügyi </a:t>
            </a:r>
            <a:r>
              <a:rPr lang="hu-HU" sz="2000" dirty="0" smtClean="0"/>
              <a:t>Igazgatóság SPECIÁLIS TERÜLETI FÓRUMA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Az ALFÖLDI TERMÁLVÍZTESTEK </a:t>
            </a:r>
            <a:br>
              <a:rPr lang="hu-HU" sz="2400" dirty="0" smtClean="0"/>
            </a:br>
            <a:r>
              <a:rPr lang="hu-HU" sz="2400" dirty="0" smtClean="0"/>
              <a:t>ÁLLAPOTÉRTÉKELÉSE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000" cap="none" dirty="0" smtClean="0"/>
              <a:t>Dr. Szanyi János</a:t>
            </a:r>
            <a:endParaRPr lang="hu-HU" sz="2000" cap="none" dirty="0"/>
          </a:p>
        </p:txBody>
      </p:sp>
      <p:pic>
        <p:nvPicPr>
          <p:cNvPr id="3" name="Picture 10" descr="ovf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 descr="http://www.ativizig.hu/kep/ativizig_0094x0080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88" y="5418608"/>
            <a:ext cx="657225" cy="55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107504" y="170246"/>
            <a:ext cx="9001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</a:rPr>
              <a:t>Vízhozam és mélységi </a:t>
            </a:r>
            <a:r>
              <a:rPr lang="hu-HU" sz="2400" b="1" cap="all" dirty="0" smtClean="0">
                <a:solidFill>
                  <a:schemeClr val="bg1"/>
                </a:solidFill>
              </a:rPr>
              <a:t>nyomásadatok </a:t>
            </a:r>
            <a:br>
              <a:rPr lang="hu-HU" sz="2400" b="1" cap="all" dirty="0" smtClean="0">
                <a:solidFill>
                  <a:schemeClr val="bg1"/>
                </a:solidFill>
              </a:rPr>
            </a:br>
            <a:r>
              <a:rPr lang="hu-HU" sz="2400" b="1" cap="all" dirty="0" smtClean="0">
                <a:solidFill>
                  <a:schemeClr val="bg1"/>
                </a:solidFill>
              </a:rPr>
              <a:t>Árpád VII/1, VII/2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388917" cy="4104455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78" y="1844824"/>
            <a:ext cx="424847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8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 err="1">
                <a:solidFill>
                  <a:schemeClr val="bg1"/>
                </a:solidFill>
              </a:rPr>
              <a:t>Kútfejnyomás</a:t>
            </a:r>
            <a:r>
              <a:rPr lang="hu-HU" sz="2400" b="1" cap="all" dirty="0">
                <a:solidFill>
                  <a:schemeClr val="bg1"/>
                </a:solidFill>
              </a:rPr>
              <a:t> változása az </a:t>
            </a:r>
            <a:r>
              <a:rPr lang="hu-HU" sz="2400" b="1" cap="all" dirty="0" err="1">
                <a:solidFill>
                  <a:schemeClr val="bg1"/>
                </a:solidFill>
              </a:rPr>
              <a:t>Árpád-I</a:t>
            </a:r>
            <a:r>
              <a:rPr lang="hu-HU" sz="2400" b="1" cap="all" dirty="0">
                <a:solidFill>
                  <a:schemeClr val="bg1"/>
                </a:solidFill>
              </a:rPr>
              <a:t> jelű kútban az idő függvényében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408752" cy="47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</a:rPr>
              <a:t>A leszívás értéke 2000-ben az Árpád Agrár </a:t>
            </a:r>
            <a:r>
              <a:rPr lang="hu-HU" sz="2400" b="1" cap="all" dirty="0" err="1">
                <a:solidFill>
                  <a:schemeClr val="bg1"/>
                </a:solidFill>
              </a:rPr>
              <a:t>Zrt</a:t>
            </a:r>
            <a:r>
              <a:rPr lang="hu-HU" sz="2400" b="1" cap="all" dirty="0">
                <a:solidFill>
                  <a:schemeClr val="bg1"/>
                </a:solidFill>
              </a:rPr>
              <a:t>. környezetében lévő porózus </a:t>
            </a:r>
            <a:r>
              <a:rPr lang="hu-HU" sz="2400" b="1" cap="all" dirty="0" smtClean="0">
                <a:solidFill>
                  <a:schemeClr val="bg1"/>
                </a:solidFill>
              </a:rPr>
              <a:t>tárolóban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768792" cy="495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07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028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 smtClean="0">
                <a:solidFill>
                  <a:schemeClr val="bg1"/>
                </a:solidFill>
              </a:rPr>
              <a:t>Szeged térségi </a:t>
            </a:r>
            <a:r>
              <a:rPr lang="hu-HU" sz="2400" b="1" cap="all" dirty="0" err="1" smtClean="0">
                <a:solidFill>
                  <a:schemeClr val="bg1"/>
                </a:solidFill>
              </a:rPr>
              <a:t>termálkutak</a:t>
            </a:r>
            <a:r>
              <a:rPr lang="hu-HU" sz="2400" b="1" cap="all" dirty="0" smtClean="0">
                <a:solidFill>
                  <a:schemeClr val="bg1"/>
                </a:solidFill>
              </a:rPr>
              <a:t> vízszintjei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" name="Kép 2" descr="h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5578941" cy="51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 smtClean="0">
                <a:solidFill>
                  <a:schemeClr val="bg1"/>
                </a:solidFill>
              </a:rPr>
              <a:t>Szegedi </a:t>
            </a:r>
            <a:r>
              <a:rPr lang="hu-HU" sz="2400" b="1" cap="all" dirty="0" err="1" smtClean="0">
                <a:solidFill>
                  <a:schemeClr val="bg1"/>
                </a:solidFill>
              </a:rPr>
              <a:t>termálkutak</a:t>
            </a:r>
            <a:r>
              <a:rPr lang="hu-HU" sz="2400" b="1" cap="all" dirty="0" smtClean="0">
                <a:solidFill>
                  <a:schemeClr val="bg1"/>
                </a:solidFill>
              </a:rPr>
              <a:t> vízhozam </a:t>
            </a:r>
            <a:r>
              <a:rPr lang="hu-HU" sz="2400" b="1" cap="all" dirty="0">
                <a:solidFill>
                  <a:schemeClr val="bg1"/>
                </a:solidFill>
              </a:rPr>
              <a:t>görbéi 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" name="Kép 2" descr="szekelyso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816" y="1916832"/>
            <a:ext cx="4206568" cy="4248472"/>
          </a:xfrm>
          <a:prstGeom prst="rect">
            <a:avLst/>
          </a:prstGeom>
        </p:spPr>
      </p:pic>
      <p:pic>
        <p:nvPicPr>
          <p:cNvPr id="4" name="Kép 3" descr="Városigazdálkodá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916832"/>
            <a:ext cx="4344080" cy="424847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259632" y="64001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Székelysori kút</a:t>
            </a:r>
            <a:endParaRPr lang="en-US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96136" y="6367922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Városgazdálkodás kútja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1759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</a:rPr>
              <a:t>Nyomás-mélység </a:t>
            </a:r>
            <a:r>
              <a:rPr lang="hu-HU" sz="2400" b="1" cap="all" dirty="0" smtClean="0">
                <a:solidFill>
                  <a:schemeClr val="bg1"/>
                </a:solidFill>
              </a:rPr>
              <a:t>adatok </a:t>
            </a:r>
            <a:r>
              <a:rPr lang="hu-HU" sz="2400" b="1" cap="all" dirty="0">
                <a:solidFill>
                  <a:schemeClr val="bg1"/>
                </a:solidFill>
              </a:rPr>
              <a:t>Szegeden a felsőpannon </a:t>
            </a:r>
            <a:r>
              <a:rPr lang="hu-HU" sz="2400" b="1" cap="all" dirty="0" smtClean="0">
                <a:solidFill>
                  <a:schemeClr val="bg1"/>
                </a:solidFill>
              </a:rPr>
              <a:t>rétegek kútjaiban </a:t>
            </a:r>
            <a:r>
              <a:rPr lang="hu-HU" sz="2400" b="1" cap="all" dirty="0">
                <a:solidFill>
                  <a:schemeClr val="bg1"/>
                </a:solidFill>
              </a:rPr>
              <a:t>1970 </a:t>
            </a:r>
            <a:r>
              <a:rPr lang="hu-HU" sz="2400" b="1" cap="all" dirty="0" smtClean="0">
                <a:solidFill>
                  <a:schemeClr val="bg1"/>
                </a:solidFill>
              </a:rPr>
              <a:t>előtt </a:t>
            </a:r>
            <a:r>
              <a:rPr lang="hu-HU" sz="2400" b="1" cap="all" dirty="0">
                <a:solidFill>
                  <a:schemeClr val="bg1"/>
                </a:solidFill>
              </a:rPr>
              <a:t>és 1980 </a:t>
            </a:r>
            <a:r>
              <a:rPr lang="hu-HU" sz="2400" b="1" cap="all" dirty="0" smtClean="0">
                <a:solidFill>
                  <a:schemeClr val="bg1"/>
                </a:solidFill>
              </a:rPr>
              <a:t>után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" name="Kép 2" descr="p(z)m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8704" y="1556792"/>
            <a:ext cx="5814015" cy="49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58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88640"/>
            <a:ext cx="89644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tabLst>
                <a:tab pos="4757738" algn="l"/>
                <a:tab pos="7178675" algn="l"/>
              </a:tabLst>
            </a:pPr>
            <a:r>
              <a:rPr lang="hu-HU" sz="2400" b="1" cap="all" dirty="0" smtClean="0">
                <a:solidFill>
                  <a:schemeClr val="bg1"/>
                </a:solidFill>
                <a:latin typeface="+mj-lt"/>
              </a:rPr>
              <a:t>számított vízszintcsökkenések a </a:t>
            </a:r>
            <a:r>
              <a:rPr lang="hu-HU" sz="2400" b="1" cap="all" dirty="0">
                <a:solidFill>
                  <a:schemeClr val="bg1"/>
                </a:solidFill>
                <a:latin typeface="+mj-lt"/>
              </a:rPr>
              <a:t>felső pannon </a:t>
            </a:r>
            <a:r>
              <a:rPr lang="hu-HU" sz="2400" b="1" cap="all" dirty="0" smtClean="0">
                <a:solidFill>
                  <a:schemeClr val="bg1"/>
                </a:solidFill>
                <a:latin typeface="+mj-lt"/>
              </a:rPr>
              <a:t>vízadóban </a:t>
            </a:r>
            <a:r>
              <a:rPr lang="hu-HU" sz="2400" b="1" i="1" dirty="0">
                <a:solidFill>
                  <a:schemeClr val="bg1"/>
                </a:solidFill>
                <a:latin typeface="+mj-lt"/>
              </a:rPr>
              <a:t>(Tóth György, Pannon XL modell)</a:t>
            </a:r>
            <a:endParaRPr lang="en-GB" sz="2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24" name="Picture 5" descr="Fig7_szanyi_tothmod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79" y="1484784"/>
            <a:ext cx="7850137" cy="504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16632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</a:rPr>
              <a:t>Lokális </a:t>
            </a:r>
            <a:r>
              <a:rPr lang="hu-HU" sz="2400" b="1" cap="all" dirty="0" smtClean="0">
                <a:solidFill>
                  <a:schemeClr val="bg1"/>
                </a:solidFill>
              </a:rPr>
              <a:t>és tartós vízszintsüllyedések </a:t>
            </a:r>
            <a:r>
              <a:rPr lang="hu-HU" sz="2400" b="1" cap="all" dirty="0">
                <a:solidFill>
                  <a:schemeClr val="bg1"/>
                </a:solidFill>
              </a:rPr>
              <a:t>helyei a porózus termál </a:t>
            </a:r>
            <a:r>
              <a:rPr lang="hu-HU" sz="2400" b="1" cap="all" dirty="0" smtClean="0">
                <a:solidFill>
                  <a:schemeClr val="bg1"/>
                </a:solidFill>
              </a:rPr>
              <a:t>víztestekben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984776" cy="488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400" b="1" cap="all" dirty="0" smtClean="0">
                <a:solidFill>
                  <a:schemeClr val="bg1"/>
                </a:solidFill>
                <a:latin typeface="+mj-lt"/>
              </a:rPr>
              <a:t>Visszasajtoló kút helyének optimalizálása </a:t>
            </a:r>
            <a:endParaRPr lang="en-GB" sz="2400" b="1" cap="all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Kép 4" descr="Szentes kutak és egyéb kutak végső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81974"/>
            <a:ext cx="6768752" cy="54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79512" y="188640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400" b="1" cap="all" dirty="0" smtClean="0">
                <a:solidFill>
                  <a:schemeClr val="bg1"/>
                </a:solidFill>
                <a:latin typeface="+mj-lt"/>
              </a:rPr>
              <a:t>Visszasajtoló kút helyének optimalizálása </a:t>
            </a:r>
            <a:r>
              <a:rPr lang="hu-HU" sz="2400" b="1" i="1" cap="all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hu-HU" sz="2400" b="1" i="1" dirty="0" smtClean="0">
                <a:solidFill>
                  <a:schemeClr val="bg1"/>
                </a:solidFill>
                <a:latin typeface="+mj-lt"/>
              </a:rPr>
              <a:t>Bálint, 2012</a:t>
            </a:r>
            <a:r>
              <a:rPr lang="hu-HU" sz="2400" b="1" i="1" cap="all" dirty="0" smtClean="0">
                <a:solidFill>
                  <a:schemeClr val="bg1"/>
                </a:solidFill>
                <a:latin typeface="+mj-lt"/>
              </a:rPr>
              <a:t>)</a:t>
            </a:r>
            <a:endParaRPr lang="en-GB" sz="2400" b="1" i="1" cap="all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Kép 3" descr="Szentes ábr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362635"/>
            <a:ext cx="5112568" cy="487623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893705" y="623889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>
                <a:latin typeface="Arial" pitchFamily="34" charset="0"/>
                <a:cs typeface="Arial" pitchFamily="34" charset="0"/>
              </a:rPr>
              <a:t>Legoptimálisabb visszasajtoló kúthelyek  </a:t>
            </a:r>
            <a:br>
              <a:rPr lang="hu-HU" sz="1600" dirty="0" smtClean="0">
                <a:latin typeface="Arial" pitchFamily="34" charset="0"/>
                <a:cs typeface="Arial" pitchFamily="34" charset="0"/>
              </a:rPr>
            </a:br>
            <a:r>
              <a:rPr lang="hu-HU" sz="1600" dirty="0" smtClean="0">
                <a:latin typeface="Arial" pitchFamily="34" charset="0"/>
                <a:cs typeface="Arial" pitchFamily="34" charset="0"/>
              </a:rPr>
              <a:t>a vízszint-változás függvényében (m)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30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028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 err="1">
                <a:solidFill>
                  <a:schemeClr val="bg1"/>
                </a:solidFill>
              </a:rPr>
              <a:t>Termálkutak</a:t>
            </a:r>
            <a:r>
              <a:rPr lang="hu-HU" sz="2400" b="1" cap="all" dirty="0">
                <a:solidFill>
                  <a:schemeClr val="bg1"/>
                </a:solidFill>
              </a:rPr>
              <a:t> </a:t>
            </a:r>
            <a:r>
              <a:rPr lang="hu-HU" sz="2400" b="1" cap="all" dirty="0" smtClean="0">
                <a:solidFill>
                  <a:schemeClr val="bg1"/>
                </a:solidFill>
              </a:rPr>
              <a:t>Magyarországon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539552" y="1412776"/>
            <a:ext cx="7992888" cy="5199380"/>
            <a:chOff x="0" y="0"/>
            <a:chExt cx="5760720" cy="3540760"/>
          </a:xfrm>
        </p:grpSpPr>
        <p:pic>
          <p:nvPicPr>
            <p:cNvPr id="10" name="Picture 6" descr="kutak_helye"/>
            <p:cNvPicPr>
              <a:picLocks noGrp="1"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720" cy="3540760"/>
            </a:xfrm>
            <a:prstGeom prst="rect">
              <a:avLst/>
            </a:prstGeom>
            <a:noFill/>
            <a:ln w="2857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Téglalap 10"/>
            <p:cNvSpPr/>
            <p:nvPr/>
          </p:nvSpPr>
          <p:spPr>
            <a:xfrm>
              <a:off x="2865120" y="982980"/>
              <a:ext cx="2182495" cy="193230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5324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52682" y="188640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hu-HU" sz="2400" b="1" cap="all" dirty="0" smtClean="0">
                <a:solidFill>
                  <a:schemeClr val="bg1"/>
                </a:solidFill>
                <a:latin typeface="Arial" panose="020B0604020202020204" pitchFamily="34" charset="0"/>
              </a:rPr>
              <a:t>Visszasajtoló kút helyének optimalizálása </a:t>
            </a:r>
            <a:r>
              <a:rPr lang="hu-H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(Bálint, 2012</a:t>
            </a:r>
            <a:r>
              <a:rPr lang="hu-HU" sz="2400" b="1" i="1" cap="all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GB" sz="2400" b="1" i="1" cap="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Kép 4" descr="Szentes ábr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7725" y="1988840"/>
            <a:ext cx="3903489" cy="3555031"/>
          </a:xfrm>
          <a:prstGeom prst="rect">
            <a:avLst/>
          </a:prstGeom>
        </p:spPr>
      </p:pic>
      <p:pic>
        <p:nvPicPr>
          <p:cNvPr id="8" name="Kép 7" descr="Szentes ábra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284" y="1988839"/>
            <a:ext cx="3888433" cy="354817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679373" y="5661248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Poteciometrikus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szintek</a:t>
            </a:r>
            <a:br>
              <a:rPr lang="hu-HU" sz="1600" dirty="0" smtClean="0">
                <a:latin typeface="Arial" pitchFamily="34" charset="0"/>
                <a:cs typeface="Arial" pitchFamily="34" charset="0"/>
              </a:rPr>
            </a:br>
            <a:r>
              <a:rPr lang="hu-HU" sz="1600" dirty="0" smtClean="0">
                <a:latin typeface="Arial" pitchFamily="34" charset="0"/>
                <a:cs typeface="Arial" pitchFamily="34" charset="0"/>
              </a:rPr>
              <a:t>termelő kutak esetén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83882" y="5661248"/>
            <a:ext cx="313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Poteciometrikus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szintek termelő </a:t>
            </a:r>
            <a:br>
              <a:rPr lang="hu-HU" sz="1600" dirty="0" smtClean="0">
                <a:latin typeface="Arial" pitchFamily="34" charset="0"/>
                <a:cs typeface="Arial" pitchFamily="34" charset="0"/>
              </a:rPr>
            </a:br>
            <a:r>
              <a:rPr lang="hu-HU" sz="1600" dirty="0" smtClean="0">
                <a:latin typeface="Arial" pitchFamily="34" charset="0"/>
                <a:cs typeface="Arial" pitchFamily="34" charset="0"/>
              </a:rPr>
              <a:t>és visszasajtoló kutak esetén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073" y="155809"/>
            <a:ext cx="8936607" cy="464879"/>
          </a:xfrm>
        </p:spPr>
        <p:txBody>
          <a:bodyPr>
            <a:noAutofit/>
          </a:bodyPr>
          <a:lstStyle/>
          <a:p>
            <a:r>
              <a:rPr lang="hu-HU" b="1" dirty="0" smtClean="0">
                <a:latin typeface="+mj-lt"/>
              </a:rPr>
              <a:t>Optimális Hévíz hasznosítás – kaszkád-rendszer</a:t>
            </a:r>
          </a:p>
        </p:txBody>
      </p:sp>
      <p:sp>
        <p:nvSpPr>
          <p:cNvPr id="16387" name="Téglalap 6"/>
          <p:cNvSpPr>
            <a:spLocks noChangeArrowheads="1"/>
          </p:cNvSpPr>
          <p:nvPr/>
        </p:nvSpPr>
        <p:spPr bwMode="auto">
          <a:xfrm>
            <a:off x="7767638" y="2085975"/>
            <a:ext cx="869950" cy="2841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hu-HU"/>
          </a:p>
        </p:txBody>
      </p:sp>
      <p:sp>
        <p:nvSpPr>
          <p:cNvPr id="16388" name="Téglalap 7"/>
          <p:cNvSpPr>
            <a:spLocks noChangeArrowheads="1"/>
          </p:cNvSpPr>
          <p:nvPr/>
        </p:nvSpPr>
        <p:spPr bwMode="auto">
          <a:xfrm>
            <a:off x="7980363" y="5246688"/>
            <a:ext cx="657225" cy="2301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hu-HU"/>
          </a:p>
        </p:txBody>
      </p:sp>
      <p:pic>
        <p:nvPicPr>
          <p:cNvPr id="16390" name="Kép 10" descr="6_ab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6503988" cy="533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0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028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 smtClean="0">
                <a:solidFill>
                  <a:schemeClr val="bg1"/>
                </a:solidFill>
              </a:rPr>
              <a:t>Javaslatok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7504" y="1988840"/>
            <a:ext cx="887454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Regionális hidrodinamikai modell építése a porózus víztestekre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Az adatszolgáltatás felelős műszaki vezetőn keresztül </a:t>
            </a:r>
            <a:br>
              <a:rPr lang="hu-HU" sz="2000" dirty="0" smtClean="0"/>
            </a:br>
            <a:r>
              <a:rPr lang="hu-HU" sz="2000" dirty="0" smtClean="0"/>
              <a:t>(automatikus vízszintregisztráló eszközök árának leírása a vízdíjból)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smtClean="0"/>
              <a:t>Monitoring </a:t>
            </a:r>
            <a:r>
              <a:rPr lang="hu-HU" sz="2000" dirty="0" smtClean="0"/>
              <a:t>hálózat bővítése különösen Szentes és Szeged térségében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Új kút fúrásának engedélyezése előtt meg kellene vizsgálni a meglévő</a:t>
            </a:r>
            <a:br>
              <a:rPr lang="hu-HU" sz="2000" dirty="0" smtClean="0"/>
            </a:br>
            <a:r>
              <a:rPr lang="hu-HU" sz="2000" dirty="0" smtClean="0"/>
              <a:t>kutak energetikai kihasználtságát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Az energetikai hasznosítású termálvíz </a:t>
            </a:r>
            <a:r>
              <a:rPr lang="hu-HU" sz="2000" dirty="0" err="1" smtClean="0"/>
              <a:t>vísszasajtolása</a:t>
            </a:r>
            <a:r>
              <a:rPr lang="hu-HU" sz="2000" dirty="0" smtClean="0"/>
              <a:t> legyen alapelv</a:t>
            </a:r>
          </a:p>
          <a:p>
            <a:pPr marL="285750" indent="-285750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hu-HU" sz="2000" dirty="0" smtClean="0"/>
              <a:t>Kutatás-fejlesztési szektor érdemi támogatására van szükség, ösztönözni </a:t>
            </a:r>
            <a:br>
              <a:rPr lang="hu-HU" sz="2000" dirty="0" smtClean="0"/>
            </a:br>
            <a:r>
              <a:rPr lang="hu-HU" sz="2000" dirty="0" smtClean="0"/>
              <a:t>kell a </a:t>
            </a:r>
            <a:r>
              <a:rPr lang="hu-HU" sz="2000" dirty="0" err="1" smtClean="0"/>
              <a:t>geotermiával</a:t>
            </a:r>
            <a:r>
              <a:rPr lang="hu-HU" sz="2000" dirty="0" smtClean="0"/>
              <a:t> foglalkozó szakemberek képzését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8906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ovf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</a:rPr>
              <a:t>Az Alföld sematikus </a:t>
            </a:r>
            <a:r>
              <a:rPr lang="hu-HU" sz="2400" b="1" cap="all" dirty="0" err="1">
                <a:solidFill>
                  <a:schemeClr val="bg1"/>
                </a:solidFill>
              </a:rPr>
              <a:t>sztratigráfia</a:t>
            </a:r>
            <a:r>
              <a:rPr lang="hu-HU" sz="2400" b="1" cap="all" dirty="0">
                <a:solidFill>
                  <a:schemeClr val="bg1"/>
                </a:solidFill>
              </a:rPr>
              <a:t> szelvénye </a:t>
            </a:r>
            <a:r>
              <a:rPr lang="hu-HU" sz="2400" b="1" i="1" dirty="0">
                <a:solidFill>
                  <a:schemeClr val="bg1"/>
                </a:solidFill>
              </a:rPr>
              <a:t>(</a:t>
            </a:r>
            <a:r>
              <a:rPr lang="hu-HU" sz="2400" b="1" i="1" cap="small" dirty="0" err="1">
                <a:solidFill>
                  <a:schemeClr val="bg1"/>
                </a:solidFill>
              </a:rPr>
              <a:t>Almási</a:t>
            </a:r>
            <a:r>
              <a:rPr lang="hu-HU" sz="2400" b="1" i="1" cap="small" dirty="0">
                <a:solidFill>
                  <a:schemeClr val="bg1"/>
                </a:solidFill>
              </a:rPr>
              <a:t>,</a:t>
            </a:r>
            <a:r>
              <a:rPr lang="hu-HU" sz="2400" b="1" i="1" dirty="0">
                <a:solidFill>
                  <a:schemeClr val="bg1"/>
                </a:solidFill>
              </a:rPr>
              <a:t> 2000)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6984816" cy="51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33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</a:rPr>
              <a:t>felső-pannon üledékek </a:t>
            </a:r>
            <a:r>
              <a:rPr lang="hu-HU" sz="2400" b="1" cap="all" dirty="0" smtClean="0">
                <a:solidFill>
                  <a:schemeClr val="bg1"/>
                </a:solidFill>
              </a:rPr>
              <a:t>a </a:t>
            </a:r>
            <a:r>
              <a:rPr lang="hu-HU" sz="2400" b="1" cap="all" dirty="0">
                <a:solidFill>
                  <a:schemeClr val="bg1"/>
                </a:solidFill>
              </a:rPr>
              <a:t>Dél-Alföldön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9" name="Kép 8" descr="Pa2_fek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11319" r="17638" b="19168"/>
          <a:stretch>
            <a:fillRect/>
          </a:stretch>
        </p:blipFill>
        <p:spPr bwMode="auto">
          <a:xfrm>
            <a:off x="229904" y="1379814"/>
            <a:ext cx="5400675" cy="3529013"/>
          </a:xfrm>
          <a:prstGeom prst="rect">
            <a:avLst/>
          </a:prstGeom>
          <a:noFill/>
          <a:ln w="22225">
            <a:solidFill>
              <a:srgbClr val="1FAE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520" y="453949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Fekü térkép</a:t>
            </a:r>
            <a:endParaRPr lang="en-US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205" r="2492" b="9068"/>
          <a:stretch>
            <a:fillRect/>
          </a:stretch>
        </p:blipFill>
        <p:spPr bwMode="auto">
          <a:xfrm>
            <a:off x="2555751" y="2666793"/>
            <a:ext cx="6408737" cy="3960813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6732240" y="6258274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Vastagság térkép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3922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</a:rPr>
              <a:t>Vízszintváltozás a Székelysori kútban különböző hozamok mellett </a:t>
            </a:r>
            <a:r>
              <a:rPr lang="hu-HU" sz="2400" b="1" cap="all" dirty="0" smtClean="0">
                <a:solidFill>
                  <a:schemeClr val="bg1"/>
                </a:solidFill>
              </a:rPr>
              <a:t> </a:t>
            </a:r>
            <a:r>
              <a:rPr lang="hu-HU" sz="2400" b="1" i="1" dirty="0">
                <a:solidFill>
                  <a:schemeClr val="bg1"/>
                </a:solidFill>
              </a:rPr>
              <a:t>(</a:t>
            </a:r>
            <a:r>
              <a:rPr lang="hu-HU" sz="2400" b="1" i="1" cap="small" dirty="0">
                <a:solidFill>
                  <a:schemeClr val="bg1"/>
                </a:solidFill>
              </a:rPr>
              <a:t>Szanyi, Kovács</a:t>
            </a:r>
            <a:r>
              <a:rPr lang="hu-HU" sz="2400" b="1" i="1" dirty="0">
                <a:solidFill>
                  <a:schemeClr val="bg1"/>
                </a:solidFill>
              </a:rPr>
              <a:t> 2010)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Kép 3" descr="hévízterm_H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9143" y="1484784"/>
            <a:ext cx="6346875" cy="52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4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71600" y="188640"/>
            <a:ext cx="500404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4757738" algn="l"/>
                <a:tab pos="7178675" algn="l"/>
              </a:tabLst>
            </a:pPr>
            <a:r>
              <a:rPr lang="hu-HU" sz="2400" b="1" dirty="0">
                <a:latin typeface="Garamond" pitchFamily="18" charset="0"/>
              </a:rPr>
              <a:t>Kútvizsgálatok Szentes térségében</a:t>
            </a:r>
            <a:endParaRPr lang="en-GB" sz="2400" b="1" dirty="0">
              <a:latin typeface="Garamond" pitchFamily="18" charset="0"/>
            </a:endParaRPr>
          </a:p>
        </p:txBody>
      </p:sp>
      <p:pic>
        <p:nvPicPr>
          <p:cNvPr id="7172" name="Picture 4" descr="D:\phd\2011 hidrgeo\műhód_vág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4914900" cy="4735513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173" name="Téglalap 4"/>
          <p:cNvSpPr>
            <a:spLocks noChangeArrowheads="1"/>
          </p:cNvSpPr>
          <p:nvPr/>
        </p:nvSpPr>
        <p:spPr bwMode="auto">
          <a:xfrm>
            <a:off x="6156176" y="1412776"/>
            <a:ext cx="2987824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dirty="0"/>
              <a:t> </a:t>
            </a:r>
            <a:r>
              <a:rPr lang="hu-HU" sz="1700" dirty="0">
                <a:latin typeface="Arial" pitchFamily="34" charset="0"/>
                <a:cs typeface="Arial" pitchFamily="34" charset="0"/>
              </a:rPr>
              <a:t>teljes kútszerkezet állapot </a:t>
            </a:r>
            <a:br>
              <a:rPr lang="hu-HU" sz="1700" dirty="0">
                <a:latin typeface="Arial" pitchFamily="34" charset="0"/>
                <a:cs typeface="Arial" pitchFamily="34" charset="0"/>
              </a:rPr>
            </a:br>
            <a:r>
              <a:rPr lang="hu-HU" sz="1700" dirty="0">
                <a:latin typeface="Arial" pitchFamily="34" charset="0"/>
                <a:cs typeface="Arial" pitchFamily="34" charset="0"/>
              </a:rPr>
              <a:t>   felmérés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1700" dirty="0">
                <a:latin typeface="Arial" pitchFamily="34" charset="0"/>
                <a:cs typeface="Arial" pitchFamily="34" charset="0"/>
              </a:rPr>
              <a:t> hidrodinamikai 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vizsgálatok</a:t>
            </a:r>
            <a:endParaRPr lang="hu-HU" sz="17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700" dirty="0" err="1">
                <a:latin typeface="Arial" pitchFamily="34" charset="0"/>
                <a:cs typeface="Arial" pitchFamily="34" charset="0"/>
              </a:rPr>
              <a:t>gázmintavétel</a:t>
            </a:r>
            <a:endParaRPr lang="hu-HU" sz="17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1700" dirty="0">
                <a:latin typeface="Arial" pitchFamily="34" charset="0"/>
                <a:cs typeface="Arial" pitchFamily="34" charset="0"/>
              </a:rPr>
              <a:t> vízmintavétel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1700" dirty="0">
                <a:latin typeface="Arial" pitchFamily="34" charset="0"/>
                <a:cs typeface="Arial" pitchFamily="34" charset="0"/>
              </a:rPr>
              <a:t> egymásra 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hatás vizsgálat </a:t>
            </a:r>
            <a:r>
              <a:rPr lang="hu-HU" sz="2000" dirty="0">
                <a:solidFill>
                  <a:schemeClr val="bg1"/>
                </a:solidFill>
              </a:rPr>
              <a:t>vizsgálatok</a:t>
            </a:r>
          </a:p>
        </p:txBody>
      </p:sp>
      <p:pic>
        <p:nvPicPr>
          <p:cNvPr id="7174" name="Picture 2" descr="D:\phd\2011 hidrgeo\draft\árpád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40000"/>
            <a:ext cx="5715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Geo-log_log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517232"/>
            <a:ext cx="136683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311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tabLst>
                <a:tab pos="4757738" algn="l"/>
                <a:tab pos="7178675" algn="l"/>
              </a:tabLst>
            </a:pPr>
            <a:r>
              <a:rPr lang="hu-HU" sz="2400" b="1" cap="all" dirty="0" smtClean="0">
                <a:solidFill>
                  <a:schemeClr val="bg1"/>
                </a:solidFill>
                <a:latin typeface="Garamond" pitchFamily="18" charset="0"/>
              </a:rPr>
              <a:t>Az </a:t>
            </a:r>
            <a:r>
              <a:rPr lang="hu-HU" sz="2400" b="1" cap="all" dirty="0" err="1" smtClean="0">
                <a:solidFill>
                  <a:schemeClr val="bg1"/>
                </a:solidFill>
                <a:latin typeface="Garamond" pitchFamily="18" charset="0"/>
              </a:rPr>
              <a:t>Árpád-Agrár</a:t>
            </a:r>
            <a:r>
              <a:rPr lang="hu-HU" sz="2400" b="1" cap="all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2400" b="1" cap="all" dirty="0" err="1">
                <a:solidFill>
                  <a:schemeClr val="bg1"/>
                </a:solidFill>
                <a:latin typeface="Garamond" pitchFamily="18" charset="0"/>
              </a:rPr>
              <a:t>Zrt</a:t>
            </a:r>
            <a:r>
              <a:rPr lang="hu-HU" sz="2400" b="1" cap="all" dirty="0">
                <a:solidFill>
                  <a:schemeClr val="bg1"/>
                </a:solidFill>
                <a:latin typeface="Garamond" pitchFamily="18" charset="0"/>
              </a:rPr>
              <a:t>. kútjainak  </a:t>
            </a:r>
            <a:r>
              <a:rPr lang="hu-HU" sz="2400" b="1" cap="all" dirty="0" smtClean="0">
                <a:solidFill>
                  <a:schemeClr val="bg1"/>
                </a:solidFill>
                <a:latin typeface="Garamond" pitchFamily="18" charset="0"/>
              </a:rPr>
              <a:t>szűrőzése</a:t>
            </a:r>
            <a:endParaRPr lang="en-GB" sz="2400" b="1" cap="all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056" y="2132856"/>
            <a:ext cx="8611199" cy="383753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746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251520" y="170246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</a:rPr>
              <a:t>Nyomásemelkedési görbe </a:t>
            </a:r>
            <a:r>
              <a:rPr lang="hu-HU" sz="2400" b="1" cap="all" dirty="0" smtClean="0">
                <a:solidFill>
                  <a:schemeClr val="bg1"/>
                </a:solidFill>
              </a:rPr>
              <a:t>Változása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412776"/>
            <a:ext cx="6264736" cy="53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85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107504" y="170246"/>
            <a:ext cx="900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</a:rPr>
              <a:t>Vízhozam és mélységi </a:t>
            </a:r>
            <a:r>
              <a:rPr lang="hu-HU" sz="2400" b="1" cap="all" dirty="0" smtClean="0">
                <a:solidFill>
                  <a:schemeClr val="bg1"/>
                </a:solidFill>
              </a:rPr>
              <a:t>nyomásadatok Árpád V/1, V/2</a:t>
            </a:r>
            <a:endParaRPr lang="hu-H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355214" cy="4176464"/>
          </a:xfrm>
          <a:prstGeom prst="rect">
            <a:avLst/>
          </a:prstGeom>
        </p:spPr>
      </p:pic>
      <p:pic>
        <p:nvPicPr>
          <p:cNvPr id="4" name="Kép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48" y="1916832"/>
            <a:ext cx="439248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5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214</Words>
  <Application>Microsoft Office PowerPoint</Application>
  <PresentationFormat>Diavetítés a képernyőre (4:3 oldalarány)</PresentationFormat>
  <Paragraphs>64</Paragraphs>
  <Slides>23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Office-téma</vt:lpstr>
      <vt:lpstr>A felszín alatti víz hasznosítása az Alföldön és a vízkivételek hatása  Az Országos Vízügyi főigazgatóság ÉS AZ Alsó- Tisza-Vidéki Vízügyi Igazgatóság SPECIÁLIS TERÜLETI FÓRUMA   Az ALFÖLDI TERMÁLVÍZTESTEK  ÁLLAPOTÉRTÉKELÉSE  Dr. Szanyi János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Optimális Hévíz hasznosítás – kaszkád-rendszer</vt:lpstr>
      <vt:lpstr>PowerPoint 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Szanyi János</cp:lastModifiedBy>
  <cp:revision>70</cp:revision>
  <dcterms:created xsi:type="dcterms:W3CDTF">2014-03-03T11:13:53Z</dcterms:created>
  <dcterms:modified xsi:type="dcterms:W3CDTF">2015-07-14T05:22:14Z</dcterms:modified>
</cp:coreProperties>
</file>